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309" r:id="rId3"/>
    <p:sldId id="262" r:id="rId4"/>
    <p:sldId id="311" r:id="rId5"/>
    <p:sldId id="313" r:id="rId6"/>
    <p:sldId id="298" r:id="rId7"/>
    <p:sldId id="310" r:id="rId8"/>
    <p:sldId id="312" r:id="rId9"/>
    <p:sldId id="314" r:id="rId10"/>
    <p:sldId id="315" r:id="rId11"/>
    <p:sldId id="316" r:id="rId12"/>
    <p:sldId id="308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3922" autoAdjust="0"/>
  </p:normalViewPr>
  <p:slideViewPr>
    <p:cSldViewPr snapToGrid="0">
      <p:cViewPr varScale="1">
        <p:scale>
          <a:sx n="69" d="100"/>
          <a:sy n="69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6B1AF-FB5C-408D-9985-9CEFD3F0D4E7}" type="datetimeFigureOut">
              <a:rPr lang="pl-PL" smtClean="0"/>
              <a:t>29.03.2022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F054-CD00-4D27-99C9-3B170ECF89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77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F054-CD00-4D27-99C9-3B170ECF89A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5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F890AAA-DDCC-4BF9-8761-016CC4193FC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068572 w 12192000"/>
              <a:gd name="connsiteY1" fmla="*/ 0 h 6858000"/>
              <a:gd name="connsiteX2" fmla="*/ 5730934 w 12192000"/>
              <a:gd name="connsiteY2" fmla="*/ 2544639 h 6858000"/>
              <a:gd name="connsiteX3" fmla="*/ 12089472 w 12192000"/>
              <a:gd name="connsiteY3" fmla="*/ 5293514 h 6858000"/>
              <a:gd name="connsiteX4" fmla="*/ 12192000 w 12192000"/>
              <a:gd name="connsiteY4" fmla="*/ 5312468 h 6858000"/>
              <a:gd name="connsiteX5" fmla="*/ 12192000 w 12192000"/>
              <a:gd name="connsiteY5" fmla="*/ 6858000 h 6858000"/>
              <a:gd name="connsiteX6" fmla="*/ 10955717 w 12192000"/>
              <a:gd name="connsiteY6" fmla="*/ 6858000 h 6858000"/>
              <a:gd name="connsiteX7" fmla="*/ 10569051 w 12192000"/>
              <a:gd name="connsiteY7" fmla="*/ 6836188 h 6858000"/>
              <a:gd name="connsiteX8" fmla="*/ 5653314 w 12192000"/>
              <a:gd name="connsiteY8" fmla="*/ 6056938 h 6858000"/>
              <a:gd name="connsiteX9" fmla="*/ 8818 w 12192000"/>
              <a:gd name="connsiteY9" fmla="*/ 3359839 h 6858000"/>
              <a:gd name="connsiteX10" fmla="*/ 0 w 12192000"/>
              <a:gd name="connsiteY10" fmla="*/ 3354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8572" y="0"/>
                </a:lnTo>
                <a:cubicBezTo>
                  <a:pt x="3068572" y="0"/>
                  <a:pt x="3509712" y="597673"/>
                  <a:pt x="5730934" y="2544639"/>
                </a:cubicBezTo>
                <a:cubicBezTo>
                  <a:pt x="7788993" y="4347280"/>
                  <a:pt x="10969235" y="5081540"/>
                  <a:pt x="12089472" y="5293514"/>
                </a:cubicBezTo>
                <a:lnTo>
                  <a:pt x="12192000" y="5312468"/>
                </a:lnTo>
                <a:lnTo>
                  <a:pt x="12192000" y="6858000"/>
                </a:lnTo>
                <a:lnTo>
                  <a:pt x="10955717" y="6858000"/>
                </a:lnTo>
                <a:lnTo>
                  <a:pt x="10569051" y="6836188"/>
                </a:lnTo>
                <a:cubicBezTo>
                  <a:pt x="9122650" y="6745693"/>
                  <a:pt x="7143616" y="6537211"/>
                  <a:pt x="5653314" y="6056938"/>
                </a:cubicBezTo>
                <a:cubicBezTo>
                  <a:pt x="3128041" y="5242334"/>
                  <a:pt x="189981" y="3469826"/>
                  <a:pt x="8818" y="3359839"/>
                </a:cubicBezTo>
                <a:lnTo>
                  <a:pt x="0" y="33544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ABA301-EA10-4F63-9629-02DA47301266}"/>
              </a:ext>
            </a:extLst>
          </p:cNvPr>
          <p:cNvSpPr/>
          <p:nvPr userDrawn="1"/>
        </p:nvSpPr>
        <p:spPr>
          <a:xfrm>
            <a:off x="0" y="1"/>
            <a:ext cx="8547100" cy="6857999"/>
          </a:xfrm>
          <a:custGeom>
            <a:avLst/>
            <a:gdLst>
              <a:gd name="connsiteX0" fmla="*/ 0 w 8547100"/>
              <a:gd name="connsiteY0" fmla="*/ 0 h 6857999"/>
              <a:gd name="connsiteX1" fmla="*/ 1742543 w 8547100"/>
              <a:gd name="connsiteY1" fmla="*/ 0 h 6857999"/>
              <a:gd name="connsiteX2" fmla="*/ 8547100 w 8547100"/>
              <a:gd name="connsiteY2" fmla="*/ 6857999 h 6857999"/>
              <a:gd name="connsiteX3" fmla="*/ 0 w 85471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7100" h="6857999">
                <a:moveTo>
                  <a:pt x="0" y="0"/>
                </a:moveTo>
                <a:lnTo>
                  <a:pt x="1742543" y="0"/>
                </a:lnTo>
                <a:lnTo>
                  <a:pt x="8547100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76300" dist="3937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12AA58-2863-4A6B-85E0-670469ACA1D9}"/>
              </a:ext>
            </a:extLst>
          </p:cNvPr>
          <p:cNvSpPr/>
          <p:nvPr userDrawn="1"/>
        </p:nvSpPr>
        <p:spPr>
          <a:xfrm rot="2700000">
            <a:off x="-1873025" y="2445165"/>
            <a:ext cx="3855096" cy="3700881"/>
          </a:xfrm>
          <a:custGeom>
            <a:avLst/>
            <a:gdLst>
              <a:gd name="connsiteX0" fmla="*/ 0 w 3855096"/>
              <a:gd name="connsiteY0" fmla="*/ 0 h 3700881"/>
              <a:gd name="connsiteX1" fmla="*/ 3254641 w 3855096"/>
              <a:gd name="connsiteY1" fmla="*/ 0 h 3700881"/>
              <a:gd name="connsiteX2" fmla="*/ 3855096 w 3855096"/>
              <a:gd name="connsiteY2" fmla="*/ 600455 h 3700881"/>
              <a:gd name="connsiteX3" fmla="*/ 3855096 w 3855096"/>
              <a:gd name="connsiteY3" fmla="*/ 3546666 h 3700881"/>
              <a:gd name="connsiteX4" fmla="*/ 3700881 w 3855096"/>
              <a:gd name="connsiteY4" fmla="*/ 3700881 h 370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096" h="3700881">
                <a:moveTo>
                  <a:pt x="0" y="0"/>
                </a:moveTo>
                <a:lnTo>
                  <a:pt x="3254641" y="0"/>
                </a:lnTo>
                <a:cubicBezTo>
                  <a:pt x="3586263" y="0"/>
                  <a:pt x="3855096" y="268833"/>
                  <a:pt x="3855096" y="600455"/>
                </a:cubicBezTo>
                <a:lnTo>
                  <a:pt x="3855096" y="3546666"/>
                </a:lnTo>
                <a:lnTo>
                  <a:pt x="3700881" y="370088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34C2B12-432F-4DE7-9609-03E512D97A3A}"/>
              </a:ext>
            </a:extLst>
          </p:cNvPr>
          <p:cNvSpPr/>
          <p:nvPr userDrawn="1"/>
        </p:nvSpPr>
        <p:spPr>
          <a:xfrm flipH="1">
            <a:off x="-1" y="2"/>
            <a:ext cx="8304578" cy="5892798"/>
          </a:xfrm>
          <a:custGeom>
            <a:avLst/>
            <a:gdLst>
              <a:gd name="connsiteX0" fmla="*/ 8227436 w 8304578"/>
              <a:gd name="connsiteY0" fmla="*/ 0 h 5892798"/>
              <a:gd name="connsiteX1" fmla="*/ 0 w 8304578"/>
              <a:gd name="connsiteY1" fmla="*/ 0 h 5892798"/>
              <a:gd name="connsiteX2" fmla="*/ 5659411 w 8304578"/>
              <a:gd name="connsiteY2" fmla="*/ 5659412 h 5892798"/>
              <a:gd name="connsiteX3" fmla="*/ 6786302 w 8304578"/>
              <a:gd name="connsiteY3" fmla="*/ 5659412 h 5892798"/>
              <a:gd name="connsiteX4" fmla="*/ 8304578 w 8304578"/>
              <a:gd name="connsiteY4" fmla="*/ 4141136 h 5892798"/>
              <a:gd name="connsiteX5" fmla="*/ 8304578 w 8304578"/>
              <a:gd name="connsiteY5" fmla="*/ 77150 h 5892798"/>
              <a:gd name="connsiteX6" fmla="*/ 8257457 w 8304578"/>
              <a:gd name="connsiteY6" fmla="*/ 6061 h 58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4578" h="5892798">
                <a:moveTo>
                  <a:pt x="8227436" y="0"/>
                </a:moveTo>
                <a:lnTo>
                  <a:pt x="0" y="0"/>
                </a:lnTo>
                <a:lnTo>
                  <a:pt x="5659411" y="5659412"/>
                </a:lnTo>
                <a:cubicBezTo>
                  <a:pt x="5970594" y="5970594"/>
                  <a:pt x="6475120" y="5970594"/>
                  <a:pt x="6786302" y="5659412"/>
                </a:cubicBezTo>
                <a:lnTo>
                  <a:pt x="8304578" y="4141136"/>
                </a:lnTo>
                <a:lnTo>
                  <a:pt x="8304578" y="77150"/>
                </a:lnTo>
                <a:cubicBezTo>
                  <a:pt x="8304578" y="45193"/>
                  <a:pt x="8285148" y="17773"/>
                  <a:pt x="8257457" y="60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47700" dist="228600" dir="2700000" sx="97000" sy="97000" algn="tl" rotWithShape="0">
              <a:srgbClr val="272C49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1E56ECF-190C-4018-8A79-6146AB1D41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7924804" cy="5474139"/>
          </a:xfrm>
          <a:custGeom>
            <a:avLst/>
            <a:gdLst>
              <a:gd name="connsiteX0" fmla="*/ 0 w 7924804"/>
              <a:gd name="connsiteY0" fmla="*/ 0 h 5474139"/>
              <a:gd name="connsiteX1" fmla="*/ 7924804 w 7924804"/>
              <a:gd name="connsiteY1" fmla="*/ 0 h 5474139"/>
              <a:gd name="connsiteX2" fmla="*/ 2671480 w 7924804"/>
              <a:gd name="connsiteY2" fmla="*/ 5253325 h 5474139"/>
              <a:gd name="connsiteX3" fmla="*/ 1605292 w 7924804"/>
              <a:gd name="connsiteY3" fmla="*/ 5253325 h 5474139"/>
              <a:gd name="connsiteX4" fmla="*/ 0 w 7924804"/>
              <a:gd name="connsiteY4" fmla="*/ 3648033 h 54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4" h="5474139">
                <a:moveTo>
                  <a:pt x="0" y="0"/>
                </a:moveTo>
                <a:lnTo>
                  <a:pt x="7924804" y="0"/>
                </a:lnTo>
                <a:lnTo>
                  <a:pt x="2671480" y="5253325"/>
                </a:lnTo>
                <a:cubicBezTo>
                  <a:pt x="2377060" y="5547744"/>
                  <a:pt x="1899711" y="5547744"/>
                  <a:pt x="1605292" y="5253325"/>
                </a:cubicBezTo>
                <a:lnTo>
                  <a:pt x="0" y="364803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CF5777-DB0B-4BCF-BC63-BB5B44BD2873}"/>
              </a:ext>
            </a:extLst>
          </p:cNvPr>
          <p:cNvSpPr/>
          <p:nvPr userDrawn="1"/>
        </p:nvSpPr>
        <p:spPr>
          <a:xfrm rot="2700000">
            <a:off x="2837817" y="4714078"/>
            <a:ext cx="4287843" cy="4287844"/>
          </a:xfrm>
          <a:custGeom>
            <a:avLst/>
            <a:gdLst>
              <a:gd name="connsiteX0" fmla="*/ 175869 w 3851295"/>
              <a:gd name="connsiteY0" fmla="*/ 175869 h 3851296"/>
              <a:gd name="connsiteX1" fmla="*/ 600455 w 3851295"/>
              <a:gd name="connsiteY1" fmla="*/ 0 h 3851296"/>
              <a:gd name="connsiteX2" fmla="*/ 3851295 w 3851295"/>
              <a:gd name="connsiteY2" fmla="*/ 0 h 3851296"/>
              <a:gd name="connsiteX3" fmla="*/ 0 w 3851295"/>
              <a:gd name="connsiteY3" fmla="*/ 3851296 h 3851296"/>
              <a:gd name="connsiteX4" fmla="*/ 0 w 3851295"/>
              <a:gd name="connsiteY4" fmla="*/ 600455 h 3851296"/>
              <a:gd name="connsiteX5" fmla="*/ 175869 w 3851295"/>
              <a:gd name="connsiteY5" fmla="*/ 175869 h 385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1295" h="3851296">
                <a:moveTo>
                  <a:pt x="175869" y="175869"/>
                </a:moveTo>
                <a:cubicBezTo>
                  <a:pt x="284530" y="67208"/>
                  <a:pt x="434644" y="0"/>
                  <a:pt x="600455" y="0"/>
                </a:cubicBezTo>
                <a:lnTo>
                  <a:pt x="3851295" y="0"/>
                </a:lnTo>
                <a:lnTo>
                  <a:pt x="0" y="3851296"/>
                </a:lnTo>
                <a:lnTo>
                  <a:pt x="0" y="600455"/>
                </a:lnTo>
                <a:cubicBezTo>
                  <a:pt x="0" y="434644"/>
                  <a:pt x="67208" y="284530"/>
                  <a:pt x="175869" y="175869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184D4A3-9451-48B3-AF71-53D61F1AA33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068572 w 12192000"/>
              <a:gd name="connsiteY1" fmla="*/ 0 h 6858000"/>
              <a:gd name="connsiteX2" fmla="*/ 5730934 w 12192000"/>
              <a:gd name="connsiteY2" fmla="*/ 2544639 h 6858000"/>
              <a:gd name="connsiteX3" fmla="*/ 12089472 w 12192000"/>
              <a:gd name="connsiteY3" fmla="*/ 5293514 h 6858000"/>
              <a:gd name="connsiteX4" fmla="*/ 12192000 w 12192000"/>
              <a:gd name="connsiteY4" fmla="*/ 5312468 h 6858000"/>
              <a:gd name="connsiteX5" fmla="*/ 12192000 w 12192000"/>
              <a:gd name="connsiteY5" fmla="*/ 6858000 h 6858000"/>
              <a:gd name="connsiteX6" fmla="*/ 10955717 w 12192000"/>
              <a:gd name="connsiteY6" fmla="*/ 6858000 h 6858000"/>
              <a:gd name="connsiteX7" fmla="*/ 10569051 w 12192000"/>
              <a:gd name="connsiteY7" fmla="*/ 6836188 h 6858000"/>
              <a:gd name="connsiteX8" fmla="*/ 5653314 w 12192000"/>
              <a:gd name="connsiteY8" fmla="*/ 6056938 h 6858000"/>
              <a:gd name="connsiteX9" fmla="*/ 8818 w 12192000"/>
              <a:gd name="connsiteY9" fmla="*/ 3359839 h 6858000"/>
              <a:gd name="connsiteX10" fmla="*/ 0 w 12192000"/>
              <a:gd name="connsiteY10" fmla="*/ 3354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8572" y="0"/>
                </a:lnTo>
                <a:cubicBezTo>
                  <a:pt x="3068572" y="0"/>
                  <a:pt x="3509712" y="597673"/>
                  <a:pt x="5730934" y="2544639"/>
                </a:cubicBezTo>
                <a:cubicBezTo>
                  <a:pt x="7788993" y="4347280"/>
                  <a:pt x="10969235" y="5081540"/>
                  <a:pt x="12089472" y="5293514"/>
                </a:cubicBezTo>
                <a:lnTo>
                  <a:pt x="12192000" y="5312468"/>
                </a:lnTo>
                <a:lnTo>
                  <a:pt x="12192000" y="6858000"/>
                </a:lnTo>
                <a:lnTo>
                  <a:pt x="10955717" y="6858000"/>
                </a:lnTo>
                <a:lnTo>
                  <a:pt x="10569051" y="6836188"/>
                </a:lnTo>
                <a:cubicBezTo>
                  <a:pt x="9122650" y="6745693"/>
                  <a:pt x="7143616" y="6537211"/>
                  <a:pt x="5653314" y="6056938"/>
                </a:cubicBezTo>
                <a:cubicBezTo>
                  <a:pt x="3128041" y="5242334"/>
                  <a:pt x="189981" y="3469826"/>
                  <a:pt x="8818" y="3359839"/>
                </a:cubicBezTo>
                <a:lnTo>
                  <a:pt x="0" y="33544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3F1908-C47D-46AA-8BE3-6146F102E0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0374" y="4247674"/>
            <a:ext cx="2811253" cy="1707684"/>
          </a:xfrm>
          <a:custGeom>
            <a:avLst/>
            <a:gdLst>
              <a:gd name="connsiteX0" fmla="*/ 284620 w 2811253"/>
              <a:gd name="connsiteY0" fmla="*/ 0 h 1707684"/>
              <a:gd name="connsiteX1" fmla="*/ 2526633 w 2811253"/>
              <a:gd name="connsiteY1" fmla="*/ 0 h 1707684"/>
              <a:gd name="connsiteX2" fmla="*/ 2811253 w 2811253"/>
              <a:gd name="connsiteY2" fmla="*/ 284620 h 1707684"/>
              <a:gd name="connsiteX3" fmla="*/ 2811253 w 2811253"/>
              <a:gd name="connsiteY3" fmla="*/ 1423064 h 1707684"/>
              <a:gd name="connsiteX4" fmla="*/ 2526633 w 2811253"/>
              <a:gd name="connsiteY4" fmla="*/ 1707684 h 1707684"/>
              <a:gd name="connsiteX5" fmla="*/ 284620 w 2811253"/>
              <a:gd name="connsiteY5" fmla="*/ 1707684 h 1707684"/>
              <a:gd name="connsiteX6" fmla="*/ 0 w 2811253"/>
              <a:gd name="connsiteY6" fmla="*/ 1423064 h 1707684"/>
              <a:gd name="connsiteX7" fmla="*/ 0 w 2811253"/>
              <a:gd name="connsiteY7" fmla="*/ 284620 h 1707684"/>
              <a:gd name="connsiteX8" fmla="*/ 284620 w 2811253"/>
              <a:gd name="connsiteY8" fmla="*/ 0 h 170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53" h="1707684">
                <a:moveTo>
                  <a:pt x="284620" y="0"/>
                </a:moveTo>
                <a:lnTo>
                  <a:pt x="2526633" y="0"/>
                </a:lnTo>
                <a:cubicBezTo>
                  <a:pt x="2683824" y="0"/>
                  <a:pt x="2811253" y="127429"/>
                  <a:pt x="2811253" y="284620"/>
                </a:cubicBezTo>
                <a:lnTo>
                  <a:pt x="2811253" y="1423064"/>
                </a:lnTo>
                <a:cubicBezTo>
                  <a:pt x="2811253" y="1580255"/>
                  <a:pt x="2683824" y="1707684"/>
                  <a:pt x="2526633" y="1707684"/>
                </a:cubicBezTo>
                <a:lnTo>
                  <a:pt x="284620" y="1707684"/>
                </a:lnTo>
                <a:cubicBezTo>
                  <a:pt x="127429" y="1707684"/>
                  <a:pt x="0" y="1580255"/>
                  <a:pt x="0" y="1423064"/>
                </a:cubicBezTo>
                <a:lnTo>
                  <a:pt x="0" y="284620"/>
                </a:lnTo>
                <a:cubicBezTo>
                  <a:pt x="0" y="127429"/>
                  <a:pt x="127429" y="0"/>
                  <a:pt x="284620" y="0"/>
                </a:cubicBezTo>
                <a:close/>
              </a:path>
            </a:pathLst>
          </a:custGeo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0E3F75-4B18-4692-8F93-80E60CFD3F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4052" y="4247674"/>
            <a:ext cx="2811253" cy="1707684"/>
          </a:xfrm>
          <a:custGeom>
            <a:avLst/>
            <a:gdLst>
              <a:gd name="connsiteX0" fmla="*/ 284620 w 2811253"/>
              <a:gd name="connsiteY0" fmla="*/ 0 h 1707684"/>
              <a:gd name="connsiteX1" fmla="*/ 2526633 w 2811253"/>
              <a:gd name="connsiteY1" fmla="*/ 0 h 1707684"/>
              <a:gd name="connsiteX2" fmla="*/ 2811253 w 2811253"/>
              <a:gd name="connsiteY2" fmla="*/ 284620 h 1707684"/>
              <a:gd name="connsiteX3" fmla="*/ 2811253 w 2811253"/>
              <a:gd name="connsiteY3" fmla="*/ 1423064 h 1707684"/>
              <a:gd name="connsiteX4" fmla="*/ 2526633 w 2811253"/>
              <a:gd name="connsiteY4" fmla="*/ 1707684 h 1707684"/>
              <a:gd name="connsiteX5" fmla="*/ 284620 w 2811253"/>
              <a:gd name="connsiteY5" fmla="*/ 1707684 h 1707684"/>
              <a:gd name="connsiteX6" fmla="*/ 0 w 2811253"/>
              <a:gd name="connsiteY6" fmla="*/ 1423064 h 1707684"/>
              <a:gd name="connsiteX7" fmla="*/ 0 w 2811253"/>
              <a:gd name="connsiteY7" fmla="*/ 284620 h 1707684"/>
              <a:gd name="connsiteX8" fmla="*/ 284620 w 2811253"/>
              <a:gd name="connsiteY8" fmla="*/ 0 h 170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53" h="1707684">
                <a:moveTo>
                  <a:pt x="284620" y="0"/>
                </a:moveTo>
                <a:lnTo>
                  <a:pt x="2526633" y="0"/>
                </a:lnTo>
                <a:cubicBezTo>
                  <a:pt x="2683824" y="0"/>
                  <a:pt x="2811253" y="127429"/>
                  <a:pt x="2811253" y="284620"/>
                </a:cubicBezTo>
                <a:lnTo>
                  <a:pt x="2811253" y="1423064"/>
                </a:lnTo>
                <a:cubicBezTo>
                  <a:pt x="2811253" y="1580255"/>
                  <a:pt x="2683824" y="1707684"/>
                  <a:pt x="2526633" y="1707684"/>
                </a:cubicBezTo>
                <a:lnTo>
                  <a:pt x="284620" y="1707684"/>
                </a:lnTo>
                <a:cubicBezTo>
                  <a:pt x="127429" y="1707684"/>
                  <a:pt x="0" y="1580255"/>
                  <a:pt x="0" y="1423064"/>
                </a:cubicBezTo>
                <a:lnTo>
                  <a:pt x="0" y="284620"/>
                </a:lnTo>
                <a:cubicBezTo>
                  <a:pt x="0" y="127429"/>
                  <a:pt x="127429" y="0"/>
                  <a:pt x="284620" y="0"/>
                </a:cubicBezTo>
                <a:close/>
              </a:path>
            </a:pathLst>
          </a:custGeo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E2FD822-DEE3-43C8-A1A1-19F5D1A93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693" y="4247674"/>
            <a:ext cx="2811253" cy="1707684"/>
          </a:xfrm>
          <a:custGeom>
            <a:avLst/>
            <a:gdLst>
              <a:gd name="connsiteX0" fmla="*/ 284620 w 2811253"/>
              <a:gd name="connsiteY0" fmla="*/ 0 h 1707684"/>
              <a:gd name="connsiteX1" fmla="*/ 2526633 w 2811253"/>
              <a:gd name="connsiteY1" fmla="*/ 0 h 1707684"/>
              <a:gd name="connsiteX2" fmla="*/ 2811253 w 2811253"/>
              <a:gd name="connsiteY2" fmla="*/ 284620 h 1707684"/>
              <a:gd name="connsiteX3" fmla="*/ 2811253 w 2811253"/>
              <a:gd name="connsiteY3" fmla="*/ 1423064 h 1707684"/>
              <a:gd name="connsiteX4" fmla="*/ 2526633 w 2811253"/>
              <a:gd name="connsiteY4" fmla="*/ 1707684 h 1707684"/>
              <a:gd name="connsiteX5" fmla="*/ 284620 w 2811253"/>
              <a:gd name="connsiteY5" fmla="*/ 1707684 h 1707684"/>
              <a:gd name="connsiteX6" fmla="*/ 0 w 2811253"/>
              <a:gd name="connsiteY6" fmla="*/ 1423064 h 1707684"/>
              <a:gd name="connsiteX7" fmla="*/ 0 w 2811253"/>
              <a:gd name="connsiteY7" fmla="*/ 284620 h 1707684"/>
              <a:gd name="connsiteX8" fmla="*/ 284620 w 2811253"/>
              <a:gd name="connsiteY8" fmla="*/ 0 h 170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53" h="1707684">
                <a:moveTo>
                  <a:pt x="284620" y="0"/>
                </a:moveTo>
                <a:lnTo>
                  <a:pt x="2526633" y="0"/>
                </a:lnTo>
                <a:cubicBezTo>
                  <a:pt x="2683824" y="0"/>
                  <a:pt x="2811253" y="127429"/>
                  <a:pt x="2811253" y="284620"/>
                </a:cubicBezTo>
                <a:lnTo>
                  <a:pt x="2811253" y="1423064"/>
                </a:lnTo>
                <a:cubicBezTo>
                  <a:pt x="2811253" y="1580255"/>
                  <a:pt x="2683824" y="1707684"/>
                  <a:pt x="2526633" y="1707684"/>
                </a:cubicBezTo>
                <a:lnTo>
                  <a:pt x="284620" y="1707684"/>
                </a:lnTo>
                <a:cubicBezTo>
                  <a:pt x="127429" y="1707684"/>
                  <a:pt x="0" y="1580255"/>
                  <a:pt x="0" y="1423064"/>
                </a:cubicBezTo>
                <a:lnTo>
                  <a:pt x="0" y="284620"/>
                </a:lnTo>
                <a:cubicBezTo>
                  <a:pt x="0" y="127429"/>
                  <a:pt x="127429" y="0"/>
                  <a:pt x="284620" y="0"/>
                </a:cubicBezTo>
                <a:close/>
              </a:path>
            </a:pathLst>
          </a:custGeo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2C2A9E-EED8-481A-8824-8E74BD9AE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068572 w 12192000"/>
              <a:gd name="connsiteY1" fmla="*/ 0 h 6858000"/>
              <a:gd name="connsiteX2" fmla="*/ 5730934 w 12192000"/>
              <a:gd name="connsiteY2" fmla="*/ 2544639 h 6858000"/>
              <a:gd name="connsiteX3" fmla="*/ 12089472 w 12192000"/>
              <a:gd name="connsiteY3" fmla="*/ 5293514 h 6858000"/>
              <a:gd name="connsiteX4" fmla="*/ 12192000 w 12192000"/>
              <a:gd name="connsiteY4" fmla="*/ 5312468 h 6858000"/>
              <a:gd name="connsiteX5" fmla="*/ 12192000 w 12192000"/>
              <a:gd name="connsiteY5" fmla="*/ 6858000 h 6858000"/>
              <a:gd name="connsiteX6" fmla="*/ 10955717 w 12192000"/>
              <a:gd name="connsiteY6" fmla="*/ 6858000 h 6858000"/>
              <a:gd name="connsiteX7" fmla="*/ 10569051 w 12192000"/>
              <a:gd name="connsiteY7" fmla="*/ 6836188 h 6858000"/>
              <a:gd name="connsiteX8" fmla="*/ 5653314 w 12192000"/>
              <a:gd name="connsiteY8" fmla="*/ 6056938 h 6858000"/>
              <a:gd name="connsiteX9" fmla="*/ 8818 w 12192000"/>
              <a:gd name="connsiteY9" fmla="*/ 3359839 h 6858000"/>
              <a:gd name="connsiteX10" fmla="*/ 0 w 12192000"/>
              <a:gd name="connsiteY10" fmla="*/ 3354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8572" y="0"/>
                </a:lnTo>
                <a:cubicBezTo>
                  <a:pt x="3068572" y="0"/>
                  <a:pt x="3509712" y="597673"/>
                  <a:pt x="5730934" y="2544639"/>
                </a:cubicBezTo>
                <a:cubicBezTo>
                  <a:pt x="7788993" y="4347280"/>
                  <a:pt x="10969235" y="5081540"/>
                  <a:pt x="12089472" y="5293514"/>
                </a:cubicBezTo>
                <a:lnTo>
                  <a:pt x="12192000" y="5312468"/>
                </a:lnTo>
                <a:lnTo>
                  <a:pt x="12192000" y="6858000"/>
                </a:lnTo>
                <a:lnTo>
                  <a:pt x="10955717" y="6858000"/>
                </a:lnTo>
                <a:lnTo>
                  <a:pt x="10569051" y="6836188"/>
                </a:lnTo>
                <a:cubicBezTo>
                  <a:pt x="9122650" y="6745693"/>
                  <a:pt x="7143616" y="6537211"/>
                  <a:pt x="5653314" y="6056938"/>
                </a:cubicBezTo>
                <a:cubicBezTo>
                  <a:pt x="3128041" y="5242334"/>
                  <a:pt x="189981" y="3469826"/>
                  <a:pt x="8818" y="3359839"/>
                </a:cubicBezTo>
                <a:lnTo>
                  <a:pt x="0" y="33544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B95434-A7FA-450B-B338-152573E52C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068572 w 12192000"/>
              <a:gd name="connsiteY1" fmla="*/ 0 h 6858000"/>
              <a:gd name="connsiteX2" fmla="*/ 5730934 w 12192000"/>
              <a:gd name="connsiteY2" fmla="*/ 2544639 h 6858000"/>
              <a:gd name="connsiteX3" fmla="*/ 12089472 w 12192000"/>
              <a:gd name="connsiteY3" fmla="*/ 5293514 h 6858000"/>
              <a:gd name="connsiteX4" fmla="*/ 12192000 w 12192000"/>
              <a:gd name="connsiteY4" fmla="*/ 5312468 h 6858000"/>
              <a:gd name="connsiteX5" fmla="*/ 12192000 w 12192000"/>
              <a:gd name="connsiteY5" fmla="*/ 6858000 h 6858000"/>
              <a:gd name="connsiteX6" fmla="*/ 10955717 w 12192000"/>
              <a:gd name="connsiteY6" fmla="*/ 6858000 h 6858000"/>
              <a:gd name="connsiteX7" fmla="*/ 10569051 w 12192000"/>
              <a:gd name="connsiteY7" fmla="*/ 6836188 h 6858000"/>
              <a:gd name="connsiteX8" fmla="*/ 5653314 w 12192000"/>
              <a:gd name="connsiteY8" fmla="*/ 6056938 h 6858000"/>
              <a:gd name="connsiteX9" fmla="*/ 8818 w 12192000"/>
              <a:gd name="connsiteY9" fmla="*/ 3359839 h 6858000"/>
              <a:gd name="connsiteX10" fmla="*/ 0 w 12192000"/>
              <a:gd name="connsiteY10" fmla="*/ 3354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8572" y="0"/>
                </a:lnTo>
                <a:cubicBezTo>
                  <a:pt x="3068572" y="0"/>
                  <a:pt x="3509712" y="597673"/>
                  <a:pt x="5730934" y="2544639"/>
                </a:cubicBezTo>
                <a:cubicBezTo>
                  <a:pt x="7788993" y="4347280"/>
                  <a:pt x="10969235" y="5081540"/>
                  <a:pt x="12089472" y="5293514"/>
                </a:cubicBezTo>
                <a:lnTo>
                  <a:pt x="12192000" y="5312468"/>
                </a:lnTo>
                <a:lnTo>
                  <a:pt x="12192000" y="6858000"/>
                </a:lnTo>
                <a:lnTo>
                  <a:pt x="10955717" y="6858000"/>
                </a:lnTo>
                <a:lnTo>
                  <a:pt x="10569051" y="6836188"/>
                </a:lnTo>
                <a:cubicBezTo>
                  <a:pt x="9122650" y="6745693"/>
                  <a:pt x="7143616" y="6537211"/>
                  <a:pt x="5653314" y="6056938"/>
                </a:cubicBezTo>
                <a:cubicBezTo>
                  <a:pt x="3128041" y="5242334"/>
                  <a:pt x="189981" y="3469826"/>
                  <a:pt x="8818" y="3359839"/>
                </a:cubicBezTo>
                <a:lnTo>
                  <a:pt x="0" y="33544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69378-6A0B-494A-89F6-C52960752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2248" y="0"/>
            <a:ext cx="7999752" cy="6858000"/>
          </a:xfrm>
          <a:custGeom>
            <a:avLst/>
            <a:gdLst>
              <a:gd name="connsiteX0" fmla="*/ 0 w 7999752"/>
              <a:gd name="connsiteY0" fmla="*/ 0 h 6858000"/>
              <a:gd name="connsiteX1" fmla="*/ 7999752 w 7999752"/>
              <a:gd name="connsiteY1" fmla="*/ 0 h 6858000"/>
              <a:gd name="connsiteX2" fmla="*/ 7999752 w 7999752"/>
              <a:gd name="connsiteY2" fmla="*/ 6858000 h 6858000"/>
              <a:gd name="connsiteX3" fmla="*/ 7486803 w 7999752"/>
              <a:gd name="connsiteY3" fmla="*/ 6858000 h 6858000"/>
              <a:gd name="connsiteX4" fmla="*/ 6098011 w 7999752"/>
              <a:gd name="connsiteY4" fmla="*/ 5003264 h 6858000"/>
              <a:gd name="connsiteX5" fmla="*/ 2085450 w 7999752"/>
              <a:gd name="connsiteY5" fmla="*/ 4483030 h 6858000"/>
              <a:gd name="connsiteX6" fmla="*/ 2040212 w 7999752"/>
              <a:gd name="connsiteY6" fmla="*/ 999746 h 6858000"/>
              <a:gd name="connsiteX7" fmla="*/ 0 w 799975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9752" h="6858000">
                <a:moveTo>
                  <a:pt x="0" y="0"/>
                </a:moveTo>
                <a:lnTo>
                  <a:pt x="7999752" y="0"/>
                </a:lnTo>
                <a:lnTo>
                  <a:pt x="7999752" y="6858000"/>
                </a:lnTo>
                <a:lnTo>
                  <a:pt x="7486803" y="6858000"/>
                </a:lnTo>
                <a:cubicBezTo>
                  <a:pt x="7486803" y="6858000"/>
                  <a:pt x="7536562" y="5003264"/>
                  <a:pt x="6098011" y="5003264"/>
                </a:cubicBezTo>
                <a:cubicBezTo>
                  <a:pt x="4659459" y="5003264"/>
                  <a:pt x="3252577" y="5817538"/>
                  <a:pt x="2085450" y="4483030"/>
                </a:cubicBezTo>
                <a:cubicBezTo>
                  <a:pt x="796179" y="3017337"/>
                  <a:pt x="2328526" y="1946750"/>
                  <a:pt x="2040212" y="999746"/>
                </a:cubicBezTo>
                <a:cubicBezTo>
                  <a:pt x="1751899" y="52742"/>
                  <a:pt x="0" y="0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noprawni.e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A6547F3-12AD-F843-A6C4-C5797C6C976A}"/>
              </a:ext>
            </a:extLst>
          </p:cNvPr>
          <p:cNvGrpSpPr/>
          <p:nvPr/>
        </p:nvGrpSpPr>
        <p:grpSpPr>
          <a:xfrm>
            <a:off x="7449624" y="1705971"/>
            <a:ext cx="4520298" cy="3293988"/>
            <a:chOff x="7449624" y="1721677"/>
            <a:chExt cx="4520298" cy="2304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328A22-7034-4FA7-B94C-61EDE04F9714}"/>
                </a:ext>
              </a:extLst>
            </p:cNvPr>
            <p:cNvSpPr txBox="1"/>
            <p:nvPr/>
          </p:nvSpPr>
          <p:spPr>
            <a:xfrm>
              <a:off x="7449624" y="1721677"/>
              <a:ext cx="4520298" cy="127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dirty="0">
                  <a:solidFill>
                    <a:schemeClr val="accent1"/>
                  </a:solidFill>
                </a:rPr>
                <a:t>Pełnoprawni – osoby z niepełnosprawnościami jako petenci w sądach i urzędach</a:t>
              </a:r>
              <a:endParaRPr lang="en-US" sz="2800" b="1" spc="-150" dirty="0">
                <a:solidFill>
                  <a:schemeClr val="accent1"/>
                </a:solidFill>
                <a:cs typeface="Poppins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D6CB40-C599-4C08-ABC1-0B0B6B8EAD53}"/>
                </a:ext>
              </a:extLst>
            </p:cNvPr>
            <p:cNvSpPr txBox="1"/>
            <p:nvPr/>
          </p:nvSpPr>
          <p:spPr>
            <a:xfrm>
              <a:off x="7449624" y="3444706"/>
              <a:ext cx="4339591" cy="58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/>
                <a:t>Projekt realizowany jest z dotacji Programu Aktywni Obywatele – Fundusz Krajowy, finansowanego z funduszy EOG </a:t>
              </a:r>
            </a:p>
          </p:txBody>
        </p:sp>
      </p:grp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7380169C-0C60-4DF5-B806-3603AD60E4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r="12165"/>
          <a:stretch>
            <a:fillRect/>
          </a:stretch>
        </p:blipFill>
        <p:spPr>
          <a:xfrm rot="18894584">
            <a:off x="810339" y="1808073"/>
            <a:ext cx="4130617" cy="285303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A674CB1-F331-4EB7-97D1-29C57F2B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42"/>
            <a:ext cx="7188591" cy="98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05269" y="5907667"/>
            <a:ext cx="5619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Kampania społeczna – „Niesamodzielność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Przyczyna dyskryminacji w instytucjach publicznych”</a:t>
            </a:r>
          </a:p>
        </p:txBody>
      </p:sp>
    </p:spTree>
    <p:extLst>
      <p:ext uri="{BB962C8B-B14F-4D97-AF65-F5344CB8AC3E}">
        <p14:creationId xmlns:p14="http://schemas.microsoft.com/office/powerpoint/2010/main" val="300199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8693" y="382012"/>
            <a:ext cx="1035461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Inne przykłady spraw</a:t>
            </a:r>
          </a:p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(sprawy w toku lub w trakcie analizowania)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b="1" dirty="0"/>
              <a:t>Przykład III:</a:t>
            </a:r>
          </a:p>
          <a:p>
            <a:pPr algn="ctr"/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Osoba w wieku przedemerytalnym, z uwagi na przebyte urazy ograniczona w możliwości pisania,</a:t>
            </a:r>
          </a:p>
          <a:p>
            <a:pPr marL="285750" indent="-285750">
              <a:buFontTx/>
              <a:buChar char="-"/>
            </a:pPr>
            <a:r>
              <a:rPr lang="pl-PL" dirty="0"/>
              <a:t>Jako właściciel nieruchomości chciałaby wystąpić do wydziału ksiąg wieczystych (odpis z księgi wieczystej, wniosek do </a:t>
            </a:r>
            <a:r>
              <a:rPr lang="pl-PL" dirty="0" err="1"/>
              <a:t>kw</a:t>
            </a:r>
            <a:r>
              <a:rPr lang="pl-PL" dirty="0"/>
              <a:t>),</a:t>
            </a:r>
          </a:p>
          <a:p>
            <a:pPr marL="285750" indent="-285750">
              <a:buFontTx/>
              <a:buChar char="-"/>
            </a:pPr>
            <a:r>
              <a:rPr lang="pl-PL" dirty="0"/>
              <a:t>Nie posiada umiejętności elektronicznego uzyskania właściwych wniosków,</a:t>
            </a:r>
          </a:p>
          <a:p>
            <a:pPr marL="285750" indent="-285750">
              <a:buFontTx/>
              <a:buChar char="-"/>
            </a:pPr>
            <a:r>
              <a:rPr lang="pl-PL" dirty="0"/>
              <a:t>Przez istniejące problemy nie jest w stanie samodzielnie złożyć właściwego wniosku (samodzielnie, bez udziału osoby trzeciej),</a:t>
            </a:r>
          </a:p>
          <a:p>
            <a:pPr marL="285750" indent="-285750">
              <a:buFontTx/>
              <a:buChar char="-"/>
            </a:pPr>
            <a:r>
              <a:rPr lang="pl-PL" dirty="0"/>
              <a:t>W toku analizy rozważana jest pomoc przy uzyskaniu wymaganej dokumentacji i zgodnie z przepisami art. 79 </a:t>
            </a:r>
            <a:r>
              <a:rPr lang="pl-PL" dirty="0" err="1"/>
              <a:t>kc</a:t>
            </a:r>
            <a:r>
              <a:rPr lang="pl-PL" dirty="0"/>
              <a:t> (oświadczenie woli osoby niemogącej pisać) i kontakt z sądem celem usprawnienia procedury postępowania w takiej sytuacji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b="1" dirty="0"/>
              <a:t>Naruszenia:</a:t>
            </a:r>
          </a:p>
          <a:p>
            <a:r>
              <a:rPr lang="pl-PL" dirty="0"/>
              <a:t>- prowadzenie życia samodzielnie i przy włączeniu w społeczeństwo,</a:t>
            </a:r>
          </a:p>
          <a:p>
            <a:r>
              <a:rPr lang="pl-PL" dirty="0"/>
              <a:t>- zapewnienie dostępu do usług powszechnie zapewnianych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50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8693" y="382012"/>
            <a:ext cx="10354614" cy="649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Inne przykłady spraw</a:t>
            </a:r>
          </a:p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(sprawy w toku lub w trakcie analizowania)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b="1" dirty="0"/>
              <a:t>Przykład IV:</a:t>
            </a:r>
          </a:p>
          <a:p>
            <a:pPr algn="ctr"/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Osoba uległa wypadkowi, obecnie przebywa w śpiączce, wcześniej nie chorowała,</a:t>
            </a:r>
          </a:p>
          <a:p>
            <a:pPr marL="285750" indent="-285750">
              <a:buFontTx/>
              <a:buChar char="-"/>
            </a:pPr>
            <a:r>
              <a:rPr lang="pl-PL" dirty="0"/>
              <a:t>Pomimo jeszcze trwającej śpiączki, ale wobec podstaw do dalszej hospitalizacji osoba powinna opuścić placówkę medyczną,</a:t>
            </a:r>
          </a:p>
          <a:p>
            <a:pPr marL="285750" indent="-285750">
              <a:buFontTx/>
              <a:buChar char="-"/>
            </a:pPr>
            <a:r>
              <a:rPr lang="pl-PL" dirty="0"/>
              <a:t>Osoba nie jest ubezwłasnowolniona, nie udzielała przed wypadkiem pełnomocnictwa rodzinie do decydowania w swoim imieniu w tego typu sprawach,</a:t>
            </a:r>
          </a:p>
          <a:p>
            <a:pPr marL="285750" indent="-285750">
              <a:buFontTx/>
              <a:buChar char="-"/>
            </a:pPr>
            <a:r>
              <a:rPr lang="pl-PL" dirty="0"/>
              <a:t>Działaniem pomocowym może być umieszczenia osoby w Zakładzie Opiekuńczo-Leczniczym, ale zgodnie z informacją uzyskaną od przedstawicieli ZOL wymagana jest zgodna osoby objętej wnioskiem (powinna się na wniosku podpisać),</a:t>
            </a:r>
          </a:p>
          <a:p>
            <a:pPr marL="285750" indent="-285750">
              <a:buFontTx/>
              <a:buChar char="-"/>
            </a:pPr>
            <a:r>
              <a:rPr lang="pl-PL" dirty="0"/>
              <a:t>W toku analizy rozważane jest wsparcie w sprawie o ubezwłasnowolnienie, ale również weryfikacja procedur odnośnie umieszczenia osoby w śpiączce bez jej zgody w ZOL,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b="1" dirty="0"/>
              <a:t>Naruszenia: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dirty="0"/>
              <a:t>prawo do opieki zdrowotnej na równi z innymi osobami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881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77764" y="1299624"/>
            <a:ext cx="1163651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AUDYTY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 oparciu o notatki prawników w sprawach naruszenia – zostaną przeprowadzone</a:t>
            </a: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Audyty tematyczne wskazujące na problemy w konkretnym organie wymiaru</a:t>
            </a: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sprawiedliwości lub administracji publicznej.</a:t>
            </a: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Urząd / Sąd przyjazny osobom z niepełnosprawnościami.</a:t>
            </a:r>
          </a:p>
          <a:p>
            <a:pPr algn="ctr"/>
            <a:endParaRPr lang="pl-PL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Rola mediów.</a:t>
            </a: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Nagłaśnianie spraw.</a:t>
            </a: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Sprawa „wymazowa”.</a:t>
            </a:r>
          </a:p>
          <a:p>
            <a:pPr algn="ctr"/>
            <a:endParaRPr lang="pl-PL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Rola </a:t>
            </a:r>
            <a:r>
              <a:rPr lang="pl-PL" spc="100" dirty="0" err="1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NGOsów</a:t>
            </a:r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.</a:t>
            </a:r>
          </a:p>
          <a:p>
            <a:pPr algn="ctr"/>
            <a:r>
              <a:rPr lang="pl-PL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Dodatkowa usługa społeczna dla swoich podopiecznych.</a:t>
            </a:r>
          </a:p>
        </p:txBody>
      </p:sp>
    </p:spTree>
    <p:extLst>
      <p:ext uri="{BB962C8B-B14F-4D97-AF65-F5344CB8AC3E}">
        <p14:creationId xmlns:p14="http://schemas.microsoft.com/office/powerpoint/2010/main" val="134716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143AED-D116-4DE9-AABE-E51532CCC8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1119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38460A-C977-A344-B46F-C478E870A4E8}"/>
              </a:ext>
            </a:extLst>
          </p:cNvPr>
          <p:cNvSpPr txBox="1"/>
          <p:nvPr/>
        </p:nvSpPr>
        <p:spPr>
          <a:xfrm>
            <a:off x="774507" y="612746"/>
            <a:ext cx="45202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200" b="1" spc="-150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Kontakt</a:t>
            </a:r>
            <a:endParaRPr lang="en-US" sz="6200" b="1" spc="-150" dirty="0">
              <a:solidFill>
                <a:srgbClr val="FE812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DC1F85B-2A12-476E-9C41-7D057E67F8B1}"/>
              </a:ext>
            </a:extLst>
          </p:cNvPr>
          <p:cNvSpPr txBox="1"/>
          <p:nvPr/>
        </p:nvSpPr>
        <p:spPr>
          <a:xfrm>
            <a:off x="305971" y="2032782"/>
            <a:ext cx="60983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Instytut Aktywizacji Regionów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Infolinia pod nr telefonu 793 961 569</a:t>
            </a:r>
          </a:p>
          <a:p>
            <a:endParaRPr lang="pl-PL" dirty="0"/>
          </a:p>
          <a:p>
            <a:r>
              <a:rPr lang="pl-PL" dirty="0"/>
              <a:t>czynna w dni powszednie w godz. 10:00 – 14:00</a:t>
            </a:r>
          </a:p>
          <a:p>
            <a:endParaRPr lang="pl-PL" dirty="0"/>
          </a:p>
          <a:p>
            <a:r>
              <a:rPr lang="pl-PL" dirty="0"/>
              <a:t>Strona internetowa </a:t>
            </a:r>
            <a:r>
              <a:rPr lang="pl-PL" dirty="0">
                <a:hlinkClick r:id="rId3"/>
              </a:rPr>
              <a:t>www.pelnoprawni.eu</a:t>
            </a:r>
            <a:endParaRPr lang="pl-PL" dirty="0"/>
          </a:p>
          <a:p>
            <a:endParaRPr lang="pl-PL" dirty="0"/>
          </a:p>
          <a:p>
            <a:r>
              <a:rPr lang="pl-PL" dirty="0"/>
              <a:t>Koordynator projektu:</a:t>
            </a:r>
          </a:p>
          <a:p>
            <a:r>
              <a:rPr lang="pl-PL" dirty="0"/>
              <a:t>dr Piotr Kamiński radca prawny</a:t>
            </a:r>
          </a:p>
          <a:p>
            <a:endParaRPr lang="pl-PL" dirty="0"/>
          </a:p>
          <a:p>
            <a:r>
              <a:rPr lang="pl-PL" dirty="0"/>
              <a:t>Specjalista ds. promocji w projekcie:</a:t>
            </a:r>
          </a:p>
          <a:p>
            <a:r>
              <a:rPr lang="pl-PL" dirty="0"/>
              <a:t>Jakub Nagórko radca prawny</a:t>
            </a:r>
          </a:p>
        </p:txBody>
      </p:sp>
    </p:spTree>
    <p:extLst>
      <p:ext uri="{BB962C8B-B14F-4D97-AF65-F5344CB8AC3E}">
        <p14:creationId xmlns:p14="http://schemas.microsoft.com/office/powerpoint/2010/main" val="42527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0873" y="1202105"/>
            <a:ext cx="80664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DIAGNOZA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dirty="0"/>
              <a:t>Z badań własnych IAR (wywiad wśród NGO woj. pomorskiego 2021 r.) wynika, iż:</a:t>
            </a:r>
          </a:p>
          <a:p>
            <a:pPr algn="ctr"/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ON nie otrzymują zorganizowanego i bezpośredniego wsparcia procesowego od żadnego konkretnego podmiotu w woj. pomorskim.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Bieżące działania NGO na rzecz ON czy interwencje RPO nie pozwalają na kompleksowe rozwiązanie problemu na tym konkretnym polu.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Dotychczasowe formy pomocy: poradnictwo, edukacja, czy </a:t>
            </a:r>
            <a:r>
              <a:rPr lang="pl-PL" dirty="0" err="1"/>
              <a:t>self-advocate</a:t>
            </a:r>
            <a:r>
              <a:rPr lang="pl-PL" dirty="0"/>
              <a:t> nie wystarczą. Konieczne jest zaangażowanie doświadczonej kadry eksperckiej w postaci profesjonalnych pełnomocników, którzy podejmą się reprezentacji w wybranych sprawach ale również wpłyną na postrzeganie ON w procesie stosowania prawa.</a:t>
            </a:r>
          </a:p>
          <a:p>
            <a:pPr algn="ctr"/>
            <a:endParaRPr lang="pl-PL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endParaRPr lang="pl-PL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3816F2F-EA86-493B-B7F5-7C36751854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 b="4449"/>
          <a:stretch>
            <a:fillRect/>
          </a:stretch>
        </p:blipFill>
        <p:spPr>
          <a:xfrm>
            <a:off x="6537700" y="1993420"/>
            <a:ext cx="4845000" cy="3550400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A459166-7CB6-4D56-9191-37B585B4F8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" b="4479"/>
          <a:stretch>
            <a:fillRect/>
          </a:stretch>
        </p:blipFill>
        <p:spPr>
          <a:xfrm>
            <a:off x="309266" y="1937530"/>
            <a:ext cx="5005994" cy="3526300"/>
          </a:xfr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3FC971-CC54-4F87-88BA-B8F97BD22D29}"/>
              </a:ext>
            </a:extLst>
          </p:cNvPr>
          <p:cNvSpPr/>
          <p:nvPr/>
        </p:nvSpPr>
        <p:spPr>
          <a:xfrm>
            <a:off x="309265" y="1937529"/>
            <a:ext cx="5005994" cy="3526299"/>
          </a:xfrm>
          <a:custGeom>
            <a:avLst/>
            <a:gdLst>
              <a:gd name="connsiteX0" fmla="*/ 284620 w 2811253"/>
              <a:gd name="connsiteY0" fmla="*/ 0 h 1707684"/>
              <a:gd name="connsiteX1" fmla="*/ 2526633 w 2811253"/>
              <a:gd name="connsiteY1" fmla="*/ 0 h 1707684"/>
              <a:gd name="connsiteX2" fmla="*/ 2811253 w 2811253"/>
              <a:gd name="connsiteY2" fmla="*/ 284620 h 1707684"/>
              <a:gd name="connsiteX3" fmla="*/ 2811253 w 2811253"/>
              <a:gd name="connsiteY3" fmla="*/ 1423064 h 1707684"/>
              <a:gd name="connsiteX4" fmla="*/ 2526633 w 2811253"/>
              <a:gd name="connsiteY4" fmla="*/ 1707684 h 1707684"/>
              <a:gd name="connsiteX5" fmla="*/ 284620 w 2811253"/>
              <a:gd name="connsiteY5" fmla="*/ 1707684 h 1707684"/>
              <a:gd name="connsiteX6" fmla="*/ 0 w 2811253"/>
              <a:gd name="connsiteY6" fmla="*/ 1423064 h 1707684"/>
              <a:gd name="connsiteX7" fmla="*/ 0 w 2811253"/>
              <a:gd name="connsiteY7" fmla="*/ 284620 h 1707684"/>
              <a:gd name="connsiteX8" fmla="*/ 284620 w 2811253"/>
              <a:gd name="connsiteY8" fmla="*/ 0 h 170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53" h="1707684">
                <a:moveTo>
                  <a:pt x="284620" y="0"/>
                </a:moveTo>
                <a:lnTo>
                  <a:pt x="2526633" y="0"/>
                </a:lnTo>
                <a:cubicBezTo>
                  <a:pt x="2683824" y="0"/>
                  <a:pt x="2811253" y="127429"/>
                  <a:pt x="2811253" y="284620"/>
                </a:cubicBezTo>
                <a:lnTo>
                  <a:pt x="2811253" y="1423064"/>
                </a:lnTo>
                <a:cubicBezTo>
                  <a:pt x="2811253" y="1580255"/>
                  <a:pt x="2683824" y="1707684"/>
                  <a:pt x="2526633" y="1707684"/>
                </a:cubicBezTo>
                <a:lnTo>
                  <a:pt x="284620" y="1707684"/>
                </a:lnTo>
                <a:cubicBezTo>
                  <a:pt x="127429" y="1707684"/>
                  <a:pt x="0" y="1580255"/>
                  <a:pt x="0" y="1423064"/>
                </a:cubicBezTo>
                <a:lnTo>
                  <a:pt x="0" y="284620"/>
                </a:lnTo>
                <a:cubicBezTo>
                  <a:pt x="0" y="127429"/>
                  <a:pt x="127429" y="0"/>
                  <a:pt x="284620" y="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ED1FCCE-5D88-42E3-8498-0A9A0D78DEC2}"/>
              </a:ext>
            </a:extLst>
          </p:cNvPr>
          <p:cNvSpPr/>
          <p:nvPr/>
        </p:nvSpPr>
        <p:spPr>
          <a:xfrm>
            <a:off x="6537700" y="1993420"/>
            <a:ext cx="4845000" cy="3550400"/>
          </a:xfrm>
          <a:custGeom>
            <a:avLst/>
            <a:gdLst>
              <a:gd name="connsiteX0" fmla="*/ 284620 w 2811253"/>
              <a:gd name="connsiteY0" fmla="*/ 0 h 1707684"/>
              <a:gd name="connsiteX1" fmla="*/ 2526633 w 2811253"/>
              <a:gd name="connsiteY1" fmla="*/ 0 h 1707684"/>
              <a:gd name="connsiteX2" fmla="*/ 2811253 w 2811253"/>
              <a:gd name="connsiteY2" fmla="*/ 284620 h 1707684"/>
              <a:gd name="connsiteX3" fmla="*/ 2811253 w 2811253"/>
              <a:gd name="connsiteY3" fmla="*/ 1423064 h 1707684"/>
              <a:gd name="connsiteX4" fmla="*/ 2526633 w 2811253"/>
              <a:gd name="connsiteY4" fmla="*/ 1707684 h 1707684"/>
              <a:gd name="connsiteX5" fmla="*/ 284620 w 2811253"/>
              <a:gd name="connsiteY5" fmla="*/ 1707684 h 1707684"/>
              <a:gd name="connsiteX6" fmla="*/ 0 w 2811253"/>
              <a:gd name="connsiteY6" fmla="*/ 1423064 h 1707684"/>
              <a:gd name="connsiteX7" fmla="*/ 0 w 2811253"/>
              <a:gd name="connsiteY7" fmla="*/ 284620 h 1707684"/>
              <a:gd name="connsiteX8" fmla="*/ 284620 w 2811253"/>
              <a:gd name="connsiteY8" fmla="*/ 0 h 170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253" h="1707684">
                <a:moveTo>
                  <a:pt x="284620" y="0"/>
                </a:moveTo>
                <a:lnTo>
                  <a:pt x="2526633" y="0"/>
                </a:lnTo>
                <a:cubicBezTo>
                  <a:pt x="2683824" y="0"/>
                  <a:pt x="2811253" y="127429"/>
                  <a:pt x="2811253" y="284620"/>
                </a:cubicBezTo>
                <a:lnTo>
                  <a:pt x="2811253" y="1423064"/>
                </a:lnTo>
                <a:cubicBezTo>
                  <a:pt x="2811253" y="1580255"/>
                  <a:pt x="2683824" y="1707684"/>
                  <a:pt x="2526633" y="1707684"/>
                </a:cubicBezTo>
                <a:lnTo>
                  <a:pt x="284620" y="1707684"/>
                </a:lnTo>
                <a:cubicBezTo>
                  <a:pt x="127429" y="1707684"/>
                  <a:pt x="0" y="1580255"/>
                  <a:pt x="0" y="1423064"/>
                </a:cubicBezTo>
                <a:lnTo>
                  <a:pt x="0" y="284620"/>
                </a:lnTo>
                <a:cubicBezTo>
                  <a:pt x="0" y="127429"/>
                  <a:pt x="127429" y="0"/>
                  <a:pt x="284620" y="0"/>
                </a:cubicBezTo>
                <a:close/>
              </a:path>
            </a:pathLst>
          </a:cu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AA617D-BC11-42F1-B6D5-E26B43DA5F58}"/>
              </a:ext>
            </a:extLst>
          </p:cNvPr>
          <p:cNvCxnSpPr/>
          <p:nvPr/>
        </p:nvCxnSpPr>
        <p:spPr>
          <a:xfrm>
            <a:off x="5775215" y="1814642"/>
            <a:ext cx="0" cy="373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A316F7-E031-4E64-8206-E02A9F58F5AB}"/>
              </a:ext>
            </a:extLst>
          </p:cNvPr>
          <p:cNvSpPr txBox="1"/>
          <p:nvPr/>
        </p:nvSpPr>
        <p:spPr>
          <a:xfrm>
            <a:off x="574427" y="2921168"/>
            <a:ext cx="443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Zmniejszenie dyskryminacji osób z niepełnosprawnościami</a:t>
            </a:r>
            <a:endParaRPr lang="en-US" sz="24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77A94-AD3A-448A-BB8B-003272CA511A}"/>
              </a:ext>
            </a:extLst>
          </p:cNvPr>
          <p:cNvSpPr txBox="1"/>
          <p:nvPr/>
        </p:nvSpPr>
        <p:spPr>
          <a:xfrm>
            <a:off x="6823071" y="2047509"/>
            <a:ext cx="4354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Wpłynięcie na rozwiązania systemowe w zakresie przeciwdziałania dyskryminacji osób z niepełnosprawnościami w instytucjach publicznych za pośrednictwem kompleksowej reprezentacji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34690E-F515-4C29-AB55-A287F3452FA9}"/>
              </a:ext>
            </a:extLst>
          </p:cNvPr>
          <p:cNvSpPr txBox="1"/>
          <p:nvPr/>
        </p:nvSpPr>
        <p:spPr>
          <a:xfrm>
            <a:off x="0" y="5932602"/>
            <a:ext cx="1083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STRA</a:t>
            </a:r>
            <a:r>
              <a:rPr lang="pl-PL" sz="2400" dirty="0"/>
              <a:t>Dotychczasowe doświadczenia –&gt; przedsądowa pomoc prawna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TEGY #3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CC337A-7F74-4DC4-B7EF-61665050EB7F}"/>
              </a:ext>
            </a:extLst>
          </p:cNvPr>
          <p:cNvCxnSpPr>
            <a:cxnSpLocks/>
          </p:cNvCxnSpPr>
          <p:nvPr/>
        </p:nvCxnSpPr>
        <p:spPr>
          <a:xfrm>
            <a:off x="0" y="1164252"/>
            <a:ext cx="5744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A1A511C-D148-40FF-8573-400F72B47F8A}"/>
              </a:ext>
            </a:extLst>
          </p:cNvPr>
          <p:cNvSpPr txBox="1"/>
          <p:nvPr/>
        </p:nvSpPr>
        <p:spPr>
          <a:xfrm>
            <a:off x="744799" y="748753"/>
            <a:ext cx="787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accent1"/>
                </a:solidFill>
              </a:rPr>
              <a:t>Główne cele projektu</a:t>
            </a:r>
            <a:endParaRPr lang="en-US" sz="2800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7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400" y="1332746"/>
            <a:ext cx="103546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Podstawy do objęcia wsparciem Projektu</a:t>
            </a:r>
          </a:p>
          <a:p>
            <a:pPr algn="ctr"/>
            <a:r>
              <a:rPr lang="pl-PL" sz="32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- relacja obywatel/Państwo -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dirty="0"/>
              <a:t>Dyskryminacyjne działanie lub zaniechanie względem osoby z niepełnosprawnością przejawiające się w sferze: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Administracja publiczna</a:t>
            </a:r>
          </a:p>
          <a:p>
            <a:pPr algn="ctr"/>
            <a:r>
              <a:rPr lang="pl-PL" dirty="0"/>
              <a:t>Sądownictwo</a:t>
            </a:r>
          </a:p>
          <a:p>
            <a:pPr algn="ctr"/>
            <a:r>
              <a:rPr lang="pl-PL" dirty="0"/>
              <a:t>Organy ścigania</a:t>
            </a:r>
          </a:p>
          <a:p>
            <a:pPr algn="ctr"/>
            <a:r>
              <a:rPr lang="pl-PL" dirty="0"/>
              <a:t>Opieka medyczna</a:t>
            </a:r>
          </a:p>
          <a:p>
            <a:pPr algn="ctr"/>
            <a:r>
              <a:rPr lang="pl-PL" dirty="0"/>
              <a:t>Orzekanie o niepełnosprawności</a:t>
            </a:r>
          </a:p>
          <a:p>
            <a:pPr algn="ctr"/>
            <a:r>
              <a:rPr lang="pl-PL" dirty="0"/>
              <a:t>Pomoc społeczna</a:t>
            </a:r>
          </a:p>
          <a:p>
            <a:pPr algn="ctr"/>
            <a:r>
              <a:rPr lang="pl-PL" dirty="0"/>
              <a:t>Dostępność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214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8692" y="273966"/>
            <a:ext cx="104070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Podstawowe akty prawne przeciw dyskryminacji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sz="1600" dirty="0"/>
              <a:t>Obejmujące również przeciwdziałanie dyskryminacji osób z niepełnosprawnością: </a:t>
            </a:r>
          </a:p>
          <a:p>
            <a:pPr algn="ctr"/>
            <a:endParaRPr lang="pl-PL" sz="1600" dirty="0"/>
          </a:p>
          <a:p>
            <a:pPr algn="ctr"/>
            <a:r>
              <a:rPr lang="pl-PL" sz="1600" b="1" dirty="0"/>
              <a:t>Konstytucja RP</a:t>
            </a:r>
          </a:p>
          <a:p>
            <a:pPr algn="ctr"/>
            <a:endParaRPr lang="pl-PL" sz="1600" dirty="0"/>
          </a:p>
          <a:p>
            <a:pPr marL="285750" indent="-285750">
              <a:buFontTx/>
              <a:buChar char="-"/>
            </a:pPr>
            <a:r>
              <a:rPr lang="pl-PL" sz="1600" dirty="0"/>
              <a:t>art. 32 – zasada równości, zakaz dyskryminacji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45 – prawo do sądu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47 – prawo do ochrony prywatności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48 – prawo do ochrony zdrowia</a:t>
            </a:r>
          </a:p>
          <a:p>
            <a:pPr algn="ctr"/>
            <a:endParaRPr lang="pl-PL" sz="1600" dirty="0"/>
          </a:p>
          <a:p>
            <a:pPr algn="ctr"/>
            <a:r>
              <a:rPr lang="pl-PL" sz="1600" b="1" dirty="0"/>
              <a:t>Konwencja o prawach osób niepełnosprawnych z dnia 13 grudnia 2006 roku</a:t>
            </a:r>
          </a:p>
          <a:p>
            <a:pPr algn="ctr"/>
            <a:endParaRPr lang="pl-PL" sz="1600" dirty="0"/>
          </a:p>
          <a:p>
            <a:pPr marL="285750" indent="-285750">
              <a:buFontTx/>
              <a:buChar char="-"/>
            </a:pPr>
            <a:r>
              <a:rPr lang="pl-PL" sz="1600" dirty="0"/>
              <a:t>art. 5 – równość i niedyskryminacja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9 – dostępność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12 – równość wobec prawa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13 – dostęp do wymiaru sprawiedliwości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22 i 23 – poszanowanie prywatności, domu i rodziny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art. 25 – zdrowie</a:t>
            </a:r>
          </a:p>
          <a:p>
            <a:pPr marL="285750" indent="-285750">
              <a:buFontTx/>
              <a:buChar char="-"/>
            </a:pPr>
            <a:endParaRPr lang="pl-PL" sz="1600" dirty="0"/>
          </a:p>
          <a:p>
            <a:pPr algn="ctr"/>
            <a:r>
              <a:rPr lang="pl-PL" sz="1600" b="1" dirty="0"/>
              <a:t>Przepisy materialne i procesowe naruszone przez przedstawicieli władzy publicznej i wymiaru sprawiedliwości w relacji obywatel/Państwo</a:t>
            </a:r>
          </a:p>
          <a:p>
            <a:endParaRPr lang="pl-PL" sz="1600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23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B58C8-144C-4B21-890C-FD9E47DAEEE3}"/>
              </a:ext>
            </a:extLst>
          </p:cNvPr>
          <p:cNvSpPr txBox="1"/>
          <p:nvPr/>
        </p:nvSpPr>
        <p:spPr>
          <a:xfrm>
            <a:off x="2504671" y="919993"/>
            <a:ext cx="759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Przykład sprawy</a:t>
            </a:r>
            <a:r>
              <a:rPr lang="en-US" sz="28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pl-PL" sz="2800" spc="1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objętej pomocą</a:t>
            </a:r>
            <a:endParaRPr lang="en-US" sz="2800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Graphic 22">
            <a:extLst>
              <a:ext uri="{FF2B5EF4-FFF2-40B4-BE49-F238E27FC236}">
                <a16:creationId xmlns:a16="http://schemas.microsoft.com/office/drawing/2014/main" id="{D224E778-8317-48C6-B3CB-BF803E978FB2}"/>
              </a:ext>
            </a:extLst>
          </p:cNvPr>
          <p:cNvSpPr/>
          <p:nvPr/>
        </p:nvSpPr>
        <p:spPr>
          <a:xfrm>
            <a:off x="849086" y="1678176"/>
            <a:ext cx="2969485" cy="2353966"/>
          </a:xfrm>
          <a:custGeom>
            <a:avLst/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74DA49-96A0-45D2-B724-EC926D5D1C2D}"/>
              </a:ext>
            </a:extLst>
          </p:cNvPr>
          <p:cNvSpPr txBox="1"/>
          <p:nvPr/>
        </p:nvSpPr>
        <p:spPr>
          <a:xfrm>
            <a:off x="1426439" y="2501216"/>
            <a:ext cx="189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Pan Adam </a:t>
            </a:r>
            <a:r>
              <a:rPr lang="pl-PL" sz="12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(dane zmienione)</a:t>
            </a:r>
          </a:p>
          <a:p>
            <a:pPr algn="ctr"/>
            <a:r>
              <a:rPr lang="pl-PL" sz="12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Lat 80</a:t>
            </a:r>
            <a:endParaRPr lang="en-US" sz="1200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Graphic 22">
            <a:extLst>
              <a:ext uri="{FF2B5EF4-FFF2-40B4-BE49-F238E27FC236}">
                <a16:creationId xmlns:a16="http://schemas.microsoft.com/office/drawing/2014/main" id="{63A2A0D0-080F-4A8C-8518-3273AE0880C8}"/>
              </a:ext>
            </a:extLst>
          </p:cNvPr>
          <p:cNvSpPr/>
          <p:nvPr/>
        </p:nvSpPr>
        <p:spPr>
          <a:xfrm>
            <a:off x="4611258" y="1712774"/>
            <a:ext cx="2969484" cy="2353965"/>
          </a:xfrm>
          <a:custGeom>
            <a:avLst/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49F324-D3CB-43A0-9D7C-3E3B646F2768}"/>
              </a:ext>
            </a:extLst>
          </p:cNvPr>
          <p:cNvSpPr txBox="1"/>
          <p:nvPr/>
        </p:nvSpPr>
        <p:spPr>
          <a:xfrm>
            <a:off x="5072421" y="2351147"/>
            <a:ext cx="2047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Ubiega się o świadczenie 500+ dla emeryta</a:t>
            </a:r>
            <a:endParaRPr lang="en-US" sz="1600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Graphic 22">
            <a:extLst>
              <a:ext uri="{FF2B5EF4-FFF2-40B4-BE49-F238E27FC236}">
                <a16:creationId xmlns:a16="http://schemas.microsoft.com/office/drawing/2014/main" id="{1EBA8E4D-23FC-4FD0-BEBD-C4B359672FA9}"/>
              </a:ext>
            </a:extLst>
          </p:cNvPr>
          <p:cNvSpPr/>
          <p:nvPr/>
        </p:nvSpPr>
        <p:spPr>
          <a:xfrm>
            <a:off x="8321874" y="1729038"/>
            <a:ext cx="2969484" cy="2353966"/>
          </a:xfrm>
          <a:custGeom>
            <a:avLst/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92559B-E3EB-4E01-AEC0-BE9B46A0916C}"/>
              </a:ext>
            </a:extLst>
          </p:cNvPr>
          <p:cNvSpPr txBox="1"/>
          <p:nvPr/>
        </p:nvSpPr>
        <p:spPr>
          <a:xfrm>
            <a:off x="8783037" y="2046835"/>
            <a:ext cx="2047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Jest schorowany (choroby współistniejące), prosi o wysłuchanie w sądzie, przebadanie przez biegłych</a:t>
            </a:r>
            <a:endParaRPr lang="en-US" sz="1400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C26C40-1F41-4F65-B2EF-71FA9915BDDB}"/>
              </a:ext>
            </a:extLst>
          </p:cNvPr>
          <p:cNvSpPr txBox="1"/>
          <p:nvPr/>
        </p:nvSpPr>
        <p:spPr>
          <a:xfrm>
            <a:off x="3564512" y="4621990"/>
            <a:ext cx="204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$46M</a:t>
            </a:r>
            <a:endParaRPr lang="en-US" sz="2800" spc="100" dirty="0">
              <a:solidFill>
                <a:schemeClr val="accent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304331-73F2-4D05-8D45-3006F17A8BEE}"/>
              </a:ext>
            </a:extLst>
          </p:cNvPr>
          <p:cNvCxnSpPr>
            <a:cxnSpLocks/>
          </p:cNvCxnSpPr>
          <p:nvPr/>
        </p:nvCxnSpPr>
        <p:spPr>
          <a:xfrm>
            <a:off x="5796332" y="1611779"/>
            <a:ext cx="5744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raphic 22">
            <a:extLst>
              <a:ext uri="{FF2B5EF4-FFF2-40B4-BE49-F238E27FC236}">
                <a16:creationId xmlns:a16="http://schemas.microsoft.com/office/drawing/2014/main" id="{45149DDA-1CC8-4B7C-B6FC-D885416B55A0}"/>
              </a:ext>
            </a:extLst>
          </p:cNvPr>
          <p:cNvSpPr/>
          <p:nvPr/>
        </p:nvSpPr>
        <p:spPr>
          <a:xfrm>
            <a:off x="2654406" y="4167733"/>
            <a:ext cx="2969485" cy="2356442"/>
          </a:xfrm>
          <a:custGeom>
            <a:avLst/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86DF5CD5-2F52-43A3-933F-EAF8FDA45A58}"/>
              </a:ext>
            </a:extLst>
          </p:cNvPr>
          <p:cNvSpPr txBox="1"/>
          <p:nvPr/>
        </p:nvSpPr>
        <p:spPr>
          <a:xfrm>
            <a:off x="3138762" y="4336300"/>
            <a:ext cx="2047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accent5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Czynności sądowe związane z p. Adamem dzieją się „zdalnie” włączając w to badanie przez biegłych lekarzy</a:t>
            </a:r>
            <a:endParaRPr lang="en-US" sz="1600" spc="100" dirty="0">
              <a:solidFill>
                <a:schemeClr val="accent5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46" name="Graphic 22">
            <a:extLst>
              <a:ext uri="{FF2B5EF4-FFF2-40B4-BE49-F238E27FC236}">
                <a16:creationId xmlns:a16="http://schemas.microsoft.com/office/drawing/2014/main" id="{C1B97A88-0406-47C2-9E54-5232E329B98A}"/>
              </a:ext>
            </a:extLst>
          </p:cNvPr>
          <p:cNvSpPr/>
          <p:nvPr/>
        </p:nvSpPr>
        <p:spPr>
          <a:xfrm>
            <a:off x="6568110" y="4167733"/>
            <a:ext cx="2969484" cy="2353966"/>
          </a:xfrm>
          <a:custGeom>
            <a:avLst/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TextBox 32">
            <a:extLst>
              <a:ext uri="{FF2B5EF4-FFF2-40B4-BE49-F238E27FC236}">
                <a16:creationId xmlns:a16="http://schemas.microsoft.com/office/drawing/2014/main" id="{2E76F74F-E5FF-42A2-BDCA-34E6B1FBA59E}"/>
              </a:ext>
            </a:extLst>
          </p:cNvPr>
          <p:cNvSpPr txBox="1"/>
          <p:nvPr/>
        </p:nvSpPr>
        <p:spPr>
          <a:xfrm>
            <a:off x="7029273" y="5052328"/>
            <a:ext cx="204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accent5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Dostęp do sądu – tylko online</a:t>
            </a:r>
            <a:endParaRPr lang="en-US" sz="1600" spc="100" dirty="0">
              <a:solidFill>
                <a:schemeClr val="accent5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568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400" y="1332746"/>
            <a:ext cx="103546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Notatki ze spraw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dirty="0" err="1"/>
              <a:t>Zaanonimizowana</a:t>
            </a:r>
            <a:r>
              <a:rPr lang="pl-PL" dirty="0"/>
              <a:t> notatka / wskazówki dla koordynatora projektu dotyczących postępowania sądowego lub administracyjnego, w którym doszło do naruszeń.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Przykład: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Pan Mariusz został pokrzywdzonym w sprawie dotyczącej pobicia. Aktualnie prokuratura umorzyła postępowanie przygotowawcze z uwagi na kwalifikację czynu (naruszenie sprawności organizmu poniżej 7 dni – art. 157 kk). Abstrahując od kwalifikacji prawnej czynu prokuratura nie zbadała sytuacji osobistej pokrzywdzonego, który jest osobą niesamodzielną, z wieloma niepełnosprawnościami, w podeszłym wieku. Na tym przykładzie uwidocznia się schemat umarzania postępowań przygotowawczych metodą „kopiuj – wklej”. </a:t>
            </a:r>
          </a:p>
        </p:txBody>
      </p:sp>
    </p:spTree>
    <p:extLst>
      <p:ext uri="{BB962C8B-B14F-4D97-AF65-F5344CB8AC3E}">
        <p14:creationId xmlns:p14="http://schemas.microsoft.com/office/powerpoint/2010/main" val="419610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8693" y="426982"/>
            <a:ext cx="1035461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Inne przykłady spraw</a:t>
            </a:r>
          </a:p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(sprawy w toku lub w trakcie analizowania)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b="1" dirty="0"/>
              <a:t>Przykład I:</a:t>
            </a:r>
          </a:p>
          <a:p>
            <a:pPr algn="ctr"/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Osoba w podeszłym wieku, przebyty niedawno zawał serca, wiele innych chorób,</a:t>
            </a:r>
          </a:p>
          <a:p>
            <a:pPr marL="285750" indent="-285750">
              <a:buFontTx/>
              <a:buChar char="-"/>
            </a:pPr>
            <a:r>
              <a:rPr lang="pl-PL" dirty="0"/>
              <a:t>W toku sprawa sądowa po ogłoszeniu upadłości konsumenckiej (etap działań podejmowanych przez syndyka),</a:t>
            </a:r>
          </a:p>
          <a:p>
            <a:pPr marL="285750" indent="-285750">
              <a:buFontTx/>
              <a:buChar char="-"/>
            </a:pPr>
            <a:r>
              <a:rPr lang="pl-PL" dirty="0"/>
              <a:t>Nie korzysta z elektronicznego dostępu do akt postępowania,</a:t>
            </a:r>
          </a:p>
          <a:p>
            <a:pPr marL="285750" indent="-285750">
              <a:buFontTx/>
              <a:buChar char="-"/>
            </a:pPr>
            <a:r>
              <a:rPr lang="pl-PL" dirty="0"/>
              <a:t>Utrudniony kontakt z sądem (BOI nie posiada szczegółowych informacji, nie można skontaktować się z sekretariatem),</a:t>
            </a:r>
          </a:p>
          <a:p>
            <a:pPr marL="285750" indent="-285750">
              <a:buFontTx/>
              <a:buChar char="-"/>
            </a:pPr>
            <a:r>
              <a:rPr lang="pl-PL" dirty="0"/>
              <a:t>W toku analizy zauważono problemy z lokalem, może być potrzeba wystąpienia o lokal socjalny lub skierowanie do DPS – osoba z niepełnosprawnością nie jest wydolna, aby podjąć takie działania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b="1" dirty="0"/>
              <a:t>Naruszenia:</a:t>
            </a:r>
          </a:p>
          <a:p>
            <a:pPr marL="285750" indent="-285750">
              <a:buFontTx/>
              <a:buChar char="-"/>
            </a:pPr>
            <a:r>
              <a:rPr lang="pl-PL" dirty="0"/>
              <a:t>dostępność,</a:t>
            </a:r>
          </a:p>
          <a:p>
            <a:pPr marL="285750" indent="-285750">
              <a:buFontTx/>
              <a:buChar char="-"/>
            </a:pPr>
            <a:r>
              <a:rPr lang="pl-PL" dirty="0"/>
              <a:t>dostęp do wymiaru sprawiedliwości,</a:t>
            </a:r>
          </a:p>
          <a:p>
            <a:pPr marL="285750" indent="-285750">
              <a:buFontTx/>
              <a:buChar char="-"/>
            </a:pPr>
            <a:r>
              <a:rPr lang="pl-PL" dirty="0"/>
              <a:t>zapewnienie warunków życia i ochrony socjalnej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799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8693" y="382012"/>
            <a:ext cx="103546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Inne przykłady spraw</a:t>
            </a:r>
          </a:p>
          <a:p>
            <a:pPr algn="ctr"/>
            <a:r>
              <a:rPr lang="pl-PL" sz="2400" spc="100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(sprawy w toku lub w trakcie analizowania)</a:t>
            </a:r>
          </a:p>
          <a:p>
            <a:pPr algn="ctr"/>
            <a:endParaRPr lang="pl-PL" spc="10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pl-PL" b="1" dirty="0"/>
              <a:t>Przykład II:</a:t>
            </a:r>
          </a:p>
          <a:p>
            <a:pPr algn="ctr"/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Osoba w wieku przedemerytalnym, na rencie, niepełnosprawność znaczna, po udarze,</a:t>
            </a:r>
          </a:p>
          <a:p>
            <a:pPr marL="285750" indent="-285750">
              <a:buFontTx/>
              <a:buChar char="-"/>
            </a:pPr>
            <a:r>
              <a:rPr lang="pl-PL" dirty="0"/>
              <a:t>Wielokrotne wtargnięcia właściciela na nieruchomość zamieszkiwaną przez osobę z niepełnosprawnością,</a:t>
            </a:r>
          </a:p>
          <a:p>
            <a:pPr marL="285750" indent="-285750">
              <a:buFontTx/>
              <a:buChar char="-"/>
            </a:pPr>
            <a:r>
              <a:rPr lang="pl-PL" dirty="0"/>
              <a:t>Interwencja Policji i brak reakcji na dokonywane przez właściciela naruszenia,</a:t>
            </a:r>
          </a:p>
          <a:p>
            <a:pPr marL="285750" indent="-285750">
              <a:buFontTx/>
              <a:buChar char="-"/>
            </a:pPr>
            <a:r>
              <a:rPr lang="pl-PL" dirty="0"/>
              <a:t>Trudno ocenić, czy patrol interwencyjny nie zna przepisów kodeksu karnego, czy po prostu nie potrafi ich zastosować w konkretnej sytuacji,</a:t>
            </a:r>
          </a:p>
          <a:p>
            <a:pPr marL="285750" indent="-285750">
              <a:buFontTx/>
              <a:buChar char="-"/>
            </a:pPr>
            <a:r>
              <a:rPr lang="pl-PL" dirty="0"/>
              <a:t>W toku analizy rozważane jest zawiadomienie o przestępstwie oraz skierowanie wezwania do KP celem wyjaśnienia zaistniałej sytuacji – wypracowania schematu działań na przyszłość,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b="1" dirty="0"/>
              <a:t>Naruszenia:</a:t>
            </a:r>
          </a:p>
          <a:p>
            <a:pPr marL="285750" indent="-285750">
              <a:buFontTx/>
              <a:buChar char="-"/>
            </a:pPr>
            <a:r>
              <a:rPr lang="pl-PL" dirty="0"/>
              <a:t>poszanowanie domu i rodziny,</a:t>
            </a:r>
          </a:p>
          <a:p>
            <a:pPr marL="285750" indent="-285750">
              <a:buFontTx/>
              <a:buChar char="-"/>
            </a:pPr>
            <a:r>
              <a:rPr lang="pl-PL" dirty="0"/>
              <a:t>zakaz ingerencji w życie prywatne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72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C60084"/>
      </a:accent2>
      <a:accent3>
        <a:srgbClr val="FF09AD"/>
      </a:accent3>
      <a:accent4>
        <a:srgbClr val="FF0000"/>
      </a:accent4>
      <a:accent5>
        <a:srgbClr val="FE8002"/>
      </a:accent5>
      <a:accent6>
        <a:srgbClr val="FFD965"/>
      </a:accent6>
      <a:hlink>
        <a:srgbClr val="0563C1"/>
      </a:hlink>
      <a:folHlink>
        <a:srgbClr val="954F72"/>
      </a:folHlink>
    </a:clrScheme>
    <a:fontScheme name="Custom 6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1081</Words>
  <Application>Microsoft Office PowerPoint</Application>
  <PresentationFormat>Panoramiczny</PresentationFormat>
  <Paragraphs>154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Poppins</vt:lpstr>
      <vt:lpstr>Poppins SemiBold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 Pratim Chanda</dc:creator>
  <cp:lastModifiedBy>Piotr Kamiński</cp:lastModifiedBy>
  <cp:revision>35</cp:revision>
  <dcterms:created xsi:type="dcterms:W3CDTF">2021-02-09T15:50:15Z</dcterms:created>
  <dcterms:modified xsi:type="dcterms:W3CDTF">2022-03-29T06:22:44Z</dcterms:modified>
</cp:coreProperties>
</file>